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5" r:id="rId6"/>
    <p:sldId id="263" r:id="rId7"/>
    <p:sldId id="264" r:id="rId8"/>
    <p:sldId id="266" r:id="rId9"/>
    <p:sldId id="267" r:id="rId10"/>
    <p:sldId id="280" r:id="rId11"/>
    <p:sldId id="268" r:id="rId12"/>
    <p:sldId id="269" r:id="rId13"/>
    <p:sldId id="270" r:id="rId14"/>
    <p:sldId id="260" r:id="rId15"/>
    <p:sldId id="261" r:id="rId16"/>
    <p:sldId id="271" r:id="rId17"/>
    <p:sldId id="272" r:id="rId18"/>
    <p:sldId id="275" r:id="rId19"/>
    <p:sldId id="273" r:id="rId20"/>
    <p:sldId id="276" r:id="rId21"/>
    <p:sldId id="274" r:id="rId22"/>
    <p:sldId id="277" r:id="rId23"/>
    <p:sldId id="278" r:id="rId24"/>
    <p:sldId id="279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114" d="100"/>
          <a:sy n="114" d="100"/>
        </p:scale>
        <p:origin x="414" y="1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69757-E9EA-4EEC-B3CA-E56A25487E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Futura" panose="02020800000000000000" pitchFamily="18" charset="0"/>
                <a:ea typeface="Futura" panose="02020800000000000000" pitchFamily="18" charset="0"/>
                <a:cs typeface="Futura" panose="02020800000000000000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A0F6B72-8542-4E05-AB23-45266E1FBE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Garamond" panose="02020404030301010803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401610-51C9-4C88-848E-1B9F4198C6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4639E1-E1EC-45A4-B1C6-51A7EAC02A90}" type="datetimeFigureOut">
              <a:rPr lang="en-US" smtClean="0"/>
              <a:t>10/3/2018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ABFD-068F-4635-81FA-B4A0252D7B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31C1DF-CF07-42FE-8B45-EBAF313CD6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AA5DC-E8C7-41C6-8A81-3E1973C1AC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0622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E92E8-BDDB-4D8B-A5F7-236E53A44A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299421-4A2B-48F1-AD11-CE2AD1FBB6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A11B8C-EF43-4598-A274-9428317F88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4639E1-E1EC-45A4-B1C6-51A7EAC02A90}" type="datetimeFigureOut">
              <a:rPr lang="en-US" smtClean="0"/>
              <a:t>10/3/2018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34CF50-D56B-4097-BDE8-8C4CCC67D8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6E44E7-30A5-4B26-BAC9-160E8D332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AA5DC-E8C7-41C6-8A81-3E1973C1AC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30710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90A1351-32A5-4EDE-AE99-B53CD79EDA9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DA7156-F323-4438-B1D7-8EAEBC0B3A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613E9C-4AEE-4792-A3F7-40BA42B988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4639E1-E1EC-45A4-B1C6-51A7EAC02A90}" type="datetimeFigureOut">
              <a:rPr lang="en-US" smtClean="0"/>
              <a:t>10/3/2018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B821BD-108F-43AC-8091-77F0449CC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23E781-E8D9-4B82-8495-585BAA8A8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AA5DC-E8C7-41C6-8A81-3E1973C1AC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410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E06921-4798-4B91-B90C-FED18B063A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Futura" panose="02020800000000000000" pitchFamily="18" charset="0"/>
                <a:ea typeface="Futura" panose="02020800000000000000" pitchFamily="18" charset="0"/>
                <a:cs typeface="Futura" panose="02020800000000000000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916E8A-DA70-40B0-A41B-85E4320F2B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Garamond" panose="02020404030301010803" pitchFamily="18" charset="0"/>
              </a:defRPr>
            </a:lvl1pPr>
            <a:lvl2pPr>
              <a:defRPr>
                <a:latin typeface="Garamond" panose="02020404030301010803" pitchFamily="18" charset="0"/>
              </a:defRPr>
            </a:lvl2pPr>
            <a:lvl3pPr>
              <a:defRPr>
                <a:latin typeface="Garamond" panose="02020404030301010803" pitchFamily="18" charset="0"/>
              </a:defRPr>
            </a:lvl3pPr>
            <a:lvl4pPr>
              <a:defRPr>
                <a:latin typeface="Garamond" panose="02020404030301010803" pitchFamily="18" charset="0"/>
              </a:defRPr>
            </a:lvl4pPr>
            <a:lvl5pPr>
              <a:defRPr>
                <a:latin typeface="Garamond" panose="02020404030301010803" pitchFamily="18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19D3F0-705B-4818-ACF7-F7C715D02B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4639E1-E1EC-45A4-B1C6-51A7EAC02A90}" type="datetimeFigureOut">
              <a:rPr lang="en-US" smtClean="0"/>
              <a:t>10/3/2018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04A30E-C707-4062-AE9C-AF1D19B6F2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658DEB-71B9-4182-A65B-BF011B535B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AA5DC-E8C7-41C6-8A81-3E1973C1AC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6509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676E0-FEFB-4D09-8445-9BC10C446D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latin typeface="Futura" panose="02020800000000000000" pitchFamily="18" charset="0"/>
                <a:ea typeface="Futura" panose="02020800000000000000" pitchFamily="18" charset="0"/>
                <a:cs typeface="Futura" panose="02020800000000000000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C6E0CB-0862-4CEF-9A37-8E295D8140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FEA03B-A8C5-4DE8-8C1F-C77A52CD49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4639E1-E1EC-45A4-B1C6-51A7EAC02A90}" type="datetimeFigureOut">
              <a:rPr lang="en-US" smtClean="0"/>
              <a:t>10/3/2018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899116-5BF7-46BD-8D0B-24ED6F73F8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264B3D-151C-4D39-9966-7D8E79419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AA5DC-E8C7-41C6-8A81-3E1973C1AC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3496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489581-54B5-4992-A9CB-755626926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Futura" panose="02020800000000000000" pitchFamily="18" charset="0"/>
                <a:ea typeface="Futura" panose="02020800000000000000" pitchFamily="18" charset="0"/>
                <a:cs typeface="Futura" panose="02020800000000000000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576E70-0330-4B90-B966-955CA4BF13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C28045-69D3-431F-ADD2-BFF84C300D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CA9E9F-1BFC-467E-BA84-0DD5FF5816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4639E1-E1EC-45A4-B1C6-51A7EAC02A90}" type="datetimeFigureOut">
              <a:rPr lang="en-US" smtClean="0"/>
              <a:t>10/3/2018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240CB4-3035-44AF-8793-C5A5A0F37E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8E687F-FB88-4DFD-AAAB-88FCB5AE2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AA5DC-E8C7-41C6-8A81-3E1973C1AC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3874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E0BFAA-CCD9-43F3-AACE-A28D40A2A6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A419C7-CB88-466E-919A-6F018B63A2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829387-C903-4101-836F-C64D795AC9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C43B51D-B8CD-4558-87A9-639E77EA3E7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EB23F2-E3AB-4C57-A38E-0973B5DD890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BD4F91-03FF-4E51-B41E-32275478E7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4639E1-E1EC-45A4-B1C6-51A7EAC02A90}" type="datetimeFigureOut">
              <a:rPr lang="en-US" smtClean="0"/>
              <a:t>10/3/2018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F09DF6-154D-438C-B846-E6AEF1C06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FAEB5CB-F53C-4827-93BB-B69EA48EC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AA5DC-E8C7-41C6-8A81-3E1973C1AC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9167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995A6-108D-491B-85EC-25E365424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7BBB1D-23A8-413F-BF29-DD01FB51BA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4639E1-E1EC-45A4-B1C6-51A7EAC02A90}" type="datetimeFigureOut">
              <a:rPr lang="en-US" smtClean="0"/>
              <a:t>10/3/2018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B164A3-930F-4BFE-A466-36F7AA7658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80CA2D-2992-49A5-A78E-A1D7449BE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AA5DC-E8C7-41C6-8A81-3E1973C1AC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5313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4917E3C-4F37-48AE-837B-26007F4F43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4639E1-E1EC-45A4-B1C6-51A7EAC02A90}" type="datetimeFigureOut">
              <a:rPr lang="en-US" smtClean="0"/>
              <a:t>10/3/2018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8E8ABFD-1276-45F6-A76F-279B2E2C1F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B829DA-44BD-4538-BEC9-E071B67A6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AA5DC-E8C7-41C6-8A81-3E1973C1AC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6709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CCE307-8011-4B49-911F-060A2E864B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F236F2-71F8-4507-B910-528B146FE3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97B147-3581-453E-8339-76C21F21A1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08924C-7AB9-446A-A1F4-70267452C9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4639E1-E1EC-45A4-B1C6-51A7EAC02A90}" type="datetimeFigureOut">
              <a:rPr lang="en-US" smtClean="0"/>
              <a:t>10/3/2018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00D381-98AE-4E15-B90D-65A424E976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731630-8540-4D74-BB0B-4E9A7F128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AA5DC-E8C7-41C6-8A81-3E1973C1AC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5490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68E01-3A9E-43E5-8C52-F9431F79C7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B00EDCF-21C5-4674-9FD6-6A8BD243746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2B7900-6ABC-4BA3-B764-C8AA906A57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5A44A5-FF08-47F0-9BC9-2A906707A3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4639E1-E1EC-45A4-B1C6-51A7EAC02A90}" type="datetimeFigureOut">
              <a:rPr lang="en-US" smtClean="0"/>
              <a:t>10/3/2018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B9AAFD-7789-46BE-90A9-466267A9DA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57FED7-2267-4164-89AB-8AB49F009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AA5DC-E8C7-41C6-8A81-3E1973C1AC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8787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099A265-EE66-4D65-9D94-5DAADB4520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45B9CE-745D-4DF2-9276-CC86A12835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C6B8D3-60C4-4D5A-8319-DD7A476E1B8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4639E1-E1EC-45A4-B1C6-51A7EAC02A90}" type="datetimeFigureOut">
              <a:rPr lang="en-US" smtClean="0"/>
              <a:t>10/3/2018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769F63-D8CB-41FA-AF0F-1E0921DF77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41733D-F285-4672-ABB0-28B145569A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EAA5DC-E8C7-41C6-8A81-3E1973C1AC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49465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Futura" panose="02020800000000000000" pitchFamily="18" charset="0"/>
          <a:ea typeface="Futura" panose="02020800000000000000" pitchFamily="18" charset="0"/>
          <a:cs typeface="Futura" panose="02020800000000000000" pitchFamily="18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7" Type="http://schemas.openxmlformats.org/officeDocument/2006/relationships/image" Target="../media/image25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gi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4F59A4-861E-42A8-AD03-5FD923CBA23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Exploratory data analysis of RNA-seq data with </a:t>
            </a:r>
            <a:r>
              <a:rPr lang="en-US" dirty="0" err="1"/>
              <a:t>MetaOmGraph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4F60B0-31CC-4140-B758-D33E5033236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Urminder</a:t>
            </a:r>
            <a:r>
              <a:rPr lang="en-US" dirty="0"/>
              <a:t> Singh</a:t>
            </a:r>
          </a:p>
        </p:txBody>
      </p:sp>
    </p:spTree>
    <p:extLst>
      <p:ext uri="{BB962C8B-B14F-4D97-AF65-F5344CB8AC3E}">
        <p14:creationId xmlns:p14="http://schemas.microsoft.com/office/powerpoint/2010/main" val="12979546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CBE5C-8BE4-4E0A-BC27-BCA5A8AA5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visualization history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6874F4-013F-4E8E-B349-F4A2DB22EC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825625"/>
            <a:ext cx="5257800" cy="4351338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The earliest visualization arose in geometric diagrams of celestial bodies and maps.</a:t>
            </a:r>
          </a:p>
          <a:p>
            <a:r>
              <a:rPr lang="en-US" dirty="0"/>
              <a:t>Descartes invented the graph in 17</a:t>
            </a:r>
            <a:r>
              <a:rPr lang="en-US" baseline="30000" dirty="0"/>
              <a:t>th</a:t>
            </a:r>
            <a:r>
              <a:rPr lang="en-US" dirty="0"/>
              <a:t> century.</a:t>
            </a:r>
          </a:p>
          <a:p>
            <a:r>
              <a:rPr lang="en-US" dirty="0"/>
              <a:t>Early beginnings of statistical theory and data collection in 18</a:t>
            </a:r>
            <a:r>
              <a:rPr lang="en-US" baseline="30000" dirty="0"/>
              <a:t>th</a:t>
            </a:r>
            <a:r>
              <a:rPr lang="en-US" dirty="0"/>
              <a:t> century</a:t>
            </a:r>
          </a:p>
          <a:p>
            <a:r>
              <a:rPr lang="en-US" b="1" dirty="0"/>
              <a:t>Rapid growth in statistical graphics. bar and pie charts, histograms, line graphs, contour plots, scatter plots were invented in 19</a:t>
            </a:r>
            <a:r>
              <a:rPr lang="en-US" b="1" baseline="30000" dirty="0"/>
              <a:t>th</a:t>
            </a:r>
            <a:r>
              <a:rPr lang="en-US" b="1" dirty="0"/>
              <a:t> century.</a:t>
            </a:r>
          </a:p>
          <a:p>
            <a:r>
              <a:rPr lang="en-US" dirty="0"/>
              <a:t>In 1950 John W. Tukey published The Future of Data Analysis</a:t>
            </a:r>
          </a:p>
          <a:p>
            <a:r>
              <a:rPr lang="en-US" dirty="0"/>
              <a:t>In 1960, the possibility to construct new graphics with computers</a:t>
            </a:r>
          </a:p>
          <a:p>
            <a:r>
              <a:rPr lang="en-US" dirty="0"/>
              <a:t>Presently, we have high-dimensional data to visualize. Challenging to have dynamic and interactive visualizations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40A6C1-62E1-4878-B988-5E3E115FE676}"/>
              </a:ext>
            </a:extLst>
          </p:cNvPr>
          <p:cNvSpPr txBox="1"/>
          <p:nvPr/>
        </p:nvSpPr>
        <p:spPr>
          <a:xfrm>
            <a:off x="327172" y="5264744"/>
            <a:ext cx="566955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A coxcomb chart. Coxcomb chart was invented by Florence Nightingale.</a:t>
            </a:r>
            <a:br>
              <a:rPr lang="en-US" sz="1600" dirty="0"/>
            </a:br>
            <a:r>
              <a:rPr lang="en-US" sz="1600" dirty="0"/>
              <a:t>Ref: Friendly, Michael. "A brief history of data visualization." </a:t>
            </a:r>
            <a:r>
              <a:rPr lang="en-US" sz="1600" i="1" dirty="0"/>
              <a:t>Handbook of data visualization</a:t>
            </a:r>
            <a:r>
              <a:rPr lang="en-US" sz="1600" dirty="0"/>
              <a:t>. Springer, Berlin, Heidelberg, 2008. 15-56.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CFC00E-2F06-4491-B723-616B9D2497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658" y="1690688"/>
            <a:ext cx="5526072" cy="3469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4897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CBE5C-8BE4-4E0A-BC27-BCA5A8AA5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visualization history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6874F4-013F-4E8E-B349-F4A2DB22EC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825625"/>
            <a:ext cx="5257800" cy="4351338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The earliest visualization arose in geometric diagrams of celestial bodies and maps.</a:t>
            </a:r>
          </a:p>
          <a:p>
            <a:r>
              <a:rPr lang="en-US" dirty="0"/>
              <a:t>Descartes invented the graph in 17</a:t>
            </a:r>
            <a:r>
              <a:rPr lang="en-US" baseline="30000" dirty="0"/>
              <a:t>th</a:t>
            </a:r>
            <a:r>
              <a:rPr lang="en-US" dirty="0"/>
              <a:t> century.</a:t>
            </a:r>
          </a:p>
          <a:p>
            <a:r>
              <a:rPr lang="en-US" dirty="0"/>
              <a:t>Early beginnings of statistical theory and data collection in 18</a:t>
            </a:r>
            <a:r>
              <a:rPr lang="en-US" baseline="30000" dirty="0"/>
              <a:t>th</a:t>
            </a:r>
            <a:r>
              <a:rPr lang="en-US" dirty="0"/>
              <a:t> century</a:t>
            </a:r>
          </a:p>
          <a:p>
            <a:r>
              <a:rPr lang="en-US" dirty="0"/>
              <a:t>Rapid growth in statistical graphics. bar and pie charts, histograms, line graphs, contour plots, scatter plots were invented in 19</a:t>
            </a:r>
            <a:r>
              <a:rPr lang="en-US" baseline="30000" dirty="0"/>
              <a:t>th</a:t>
            </a:r>
            <a:r>
              <a:rPr lang="en-US" dirty="0"/>
              <a:t> century.</a:t>
            </a:r>
          </a:p>
          <a:p>
            <a:r>
              <a:rPr lang="en-US" b="1" dirty="0"/>
              <a:t>In 1950 John W. Tukey published The Future of Data Analysis</a:t>
            </a:r>
          </a:p>
          <a:p>
            <a:r>
              <a:rPr lang="en-US" dirty="0"/>
              <a:t>In 1960, the possibility to construct new graphics with computers</a:t>
            </a:r>
          </a:p>
          <a:p>
            <a:r>
              <a:rPr lang="en-US" dirty="0"/>
              <a:t>Presently, we have high-dimensional data to visualize. Challenging to have dynamic and interactive visualizations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40A6C1-62E1-4878-B988-5E3E115FE676}"/>
              </a:ext>
            </a:extLst>
          </p:cNvPr>
          <p:cNvSpPr txBox="1"/>
          <p:nvPr/>
        </p:nvSpPr>
        <p:spPr>
          <a:xfrm>
            <a:off x="838200" y="5406794"/>
            <a:ext cx="5257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John Tukey was an American mathematician best known for development of the FFT algorithm, box plot and EDA.</a:t>
            </a:r>
            <a:br>
              <a:rPr lang="en-US" sz="1600" dirty="0"/>
            </a:br>
            <a:r>
              <a:rPr lang="en-US" sz="1600" dirty="0"/>
              <a:t>Ref: https://en.wikipedia.org/wiki/Exploratory_data_analysis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135280-6E52-4AF3-8495-6B952BEFC8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1677" y="1808721"/>
            <a:ext cx="2869717" cy="34907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484521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CBE5C-8BE4-4E0A-BC27-BCA5A8AA5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visualization history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6874F4-013F-4E8E-B349-F4A2DB22EC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825625"/>
            <a:ext cx="5257800" cy="4351338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The earliest visualization arose in geometric diagrams of celestial bodies and maps.</a:t>
            </a:r>
          </a:p>
          <a:p>
            <a:r>
              <a:rPr lang="en-US" dirty="0"/>
              <a:t>Descartes invented the graph in 17</a:t>
            </a:r>
            <a:r>
              <a:rPr lang="en-US" baseline="30000" dirty="0"/>
              <a:t>th</a:t>
            </a:r>
            <a:r>
              <a:rPr lang="en-US" dirty="0"/>
              <a:t> century.</a:t>
            </a:r>
          </a:p>
          <a:p>
            <a:r>
              <a:rPr lang="en-US" dirty="0"/>
              <a:t>Early beginnings of statistical theory and data collection in 18</a:t>
            </a:r>
            <a:r>
              <a:rPr lang="en-US" baseline="30000" dirty="0"/>
              <a:t>th</a:t>
            </a:r>
            <a:r>
              <a:rPr lang="en-US" dirty="0"/>
              <a:t> century</a:t>
            </a:r>
          </a:p>
          <a:p>
            <a:r>
              <a:rPr lang="en-US" dirty="0"/>
              <a:t>Rapid growth in statistical graphics. bar and pie charts, histograms, line graphs, contour plots, scatter plots were invented in 19</a:t>
            </a:r>
            <a:r>
              <a:rPr lang="en-US" baseline="30000" dirty="0"/>
              <a:t>th</a:t>
            </a:r>
            <a:r>
              <a:rPr lang="en-US" dirty="0"/>
              <a:t> century.</a:t>
            </a:r>
          </a:p>
          <a:p>
            <a:r>
              <a:rPr lang="en-US" dirty="0"/>
              <a:t>In 1950 John W. Tukey published The Future of Data Analysis</a:t>
            </a:r>
          </a:p>
          <a:p>
            <a:r>
              <a:rPr lang="en-US" b="1" dirty="0"/>
              <a:t>In 1960, the possibility to construct new graphics with computers</a:t>
            </a:r>
          </a:p>
          <a:p>
            <a:r>
              <a:rPr lang="en-US" dirty="0"/>
              <a:t>Presently, we have high-dimensional data to visualize. Challenging to have dynamic and interactive visualizations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40A6C1-62E1-4878-B988-5E3E115FE676}"/>
              </a:ext>
            </a:extLst>
          </p:cNvPr>
          <p:cNvSpPr txBox="1"/>
          <p:nvPr/>
        </p:nvSpPr>
        <p:spPr>
          <a:xfrm>
            <a:off x="302004" y="5538768"/>
            <a:ext cx="566816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Fortran is a general-purpose, compiled imperative programming language that is especially suited to numeric computation and scientific computing originally developed by IBM. </a:t>
            </a:r>
            <a:br>
              <a:rPr lang="en-US" sz="1600" dirty="0"/>
            </a:br>
            <a:r>
              <a:rPr lang="en-US" sz="1600" dirty="0"/>
              <a:t>Ref: https://en.wikipedia.org/wiki/Fortran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0EB0F6-17B4-461E-8AF8-432172B4C8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479" y="1492918"/>
            <a:ext cx="3397210" cy="40458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719024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390283C-A252-4077-B41A-9109CF9C2F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787" y="1157937"/>
            <a:ext cx="5257800" cy="50586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6CBE5C-8BE4-4E0A-BC27-BCA5A8AA5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visualization history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6874F4-013F-4E8E-B349-F4A2DB22EC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825625"/>
            <a:ext cx="5257800" cy="4351338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The earliest visualization arose in geometric diagrams of celestial bodies and maps.</a:t>
            </a:r>
          </a:p>
          <a:p>
            <a:r>
              <a:rPr lang="en-US" dirty="0"/>
              <a:t>Descartes invented the graph in 17</a:t>
            </a:r>
            <a:r>
              <a:rPr lang="en-US" baseline="30000" dirty="0"/>
              <a:t>th</a:t>
            </a:r>
            <a:r>
              <a:rPr lang="en-US" dirty="0"/>
              <a:t> century.</a:t>
            </a:r>
          </a:p>
          <a:p>
            <a:r>
              <a:rPr lang="en-US" dirty="0"/>
              <a:t>Early beginnings of statistical theory and data collection in 18</a:t>
            </a:r>
            <a:r>
              <a:rPr lang="en-US" baseline="30000" dirty="0"/>
              <a:t>th</a:t>
            </a:r>
            <a:r>
              <a:rPr lang="en-US" dirty="0"/>
              <a:t> century</a:t>
            </a:r>
          </a:p>
          <a:p>
            <a:r>
              <a:rPr lang="en-US" dirty="0"/>
              <a:t>Rapid growth in statistical graphics. bar and pie charts, histograms, line graphs, contour plots, scatter plots were invented in 19</a:t>
            </a:r>
            <a:r>
              <a:rPr lang="en-US" baseline="30000" dirty="0"/>
              <a:t>th</a:t>
            </a:r>
            <a:r>
              <a:rPr lang="en-US" dirty="0"/>
              <a:t> century.</a:t>
            </a:r>
          </a:p>
          <a:p>
            <a:r>
              <a:rPr lang="en-US" dirty="0"/>
              <a:t>In 1950 John W. Tukey published The Future of Data Analysis</a:t>
            </a:r>
          </a:p>
          <a:p>
            <a:r>
              <a:rPr lang="en-US" dirty="0"/>
              <a:t>In 1960, the possibility to construct new graphics with computers</a:t>
            </a:r>
          </a:p>
          <a:p>
            <a:r>
              <a:rPr lang="en-US" b="1" dirty="0"/>
              <a:t>Presently, we have high-dimensional data to visualize. Use of dimensionality reduction like PCA. Challenging to have dynamic and interactive visualizations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40A6C1-62E1-4878-B988-5E3E115FE676}"/>
              </a:ext>
            </a:extLst>
          </p:cNvPr>
          <p:cNvSpPr txBox="1"/>
          <p:nvPr/>
        </p:nvSpPr>
        <p:spPr>
          <a:xfrm>
            <a:off x="0" y="6065240"/>
            <a:ext cx="71977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RNA-seq heat map example</a:t>
            </a:r>
            <a:br>
              <a:rPr lang="en-US" sz="1600" dirty="0"/>
            </a:br>
            <a:r>
              <a:rPr lang="en-US" sz="1600" dirty="0"/>
              <a:t>Ref: Kim, Min-</a:t>
            </a:r>
            <a:r>
              <a:rPr lang="en-US" sz="1600" dirty="0" err="1"/>
              <a:t>Su</a:t>
            </a:r>
            <a:r>
              <a:rPr lang="en-US" sz="1600" dirty="0"/>
              <a:t>, et al. "Activin-A and Bmp4 levels modulate cell type specification during CHIR-induced </a:t>
            </a:r>
            <a:r>
              <a:rPr lang="en-US" sz="1600" dirty="0" err="1"/>
              <a:t>cardiomyogenesis</a:t>
            </a:r>
            <a:r>
              <a:rPr lang="en-US" sz="1600" dirty="0"/>
              <a:t>." </a:t>
            </a:r>
            <a:r>
              <a:rPr lang="en-US" sz="1600" i="1" dirty="0" err="1"/>
              <a:t>PLoS</a:t>
            </a:r>
            <a:r>
              <a:rPr lang="en-US" sz="1600" i="1" dirty="0"/>
              <a:t> One</a:t>
            </a:r>
            <a:r>
              <a:rPr lang="en-US" sz="1600" dirty="0"/>
              <a:t> 10.2 (2015): e0118670.</a:t>
            </a:r>
          </a:p>
        </p:txBody>
      </p:sp>
    </p:spTree>
    <p:extLst>
      <p:ext uri="{BB962C8B-B14F-4D97-AF65-F5344CB8AC3E}">
        <p14:creationId xmlns:p14="http://schemas.microsoft.com/office/powerpoint/2010/main" val="6925046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43B97-1371-4942-AEA2-7D095B6959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MetaOmGraph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BD5565-80D5-4796-894C-5A28797252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/>
              <a:t>MetaOmGraph</a:t>
            </a:r>
            <a:r>
              <a:rPr lang="en-US" dirty="0"/>
              <a:t> (MOG)  is a software for statistical analysis and interactive exploration of big datasets</a:t>
            </a:r>
          </a:p>
          <a:p>
            <a:r>
              <a:rPr lang="en-US" dirty="0"/>
              <a:t>MOG is free and open source, written in java</a:t>
            </a:r>
          </a:p>
          <a:p>
            <a:r>
              <a:rPr lang="en-US" dirty="0"/>
              <a:t>MOG can run on windows, mac and </a:t>
            </a:r>
            <a:r>
              <a:rPr lang="en-US" dirty="0" err="1"/>
              <a:t>unix</a:t>
            </a:r>
            <a:r>
              <a:rPr lang="en-US" dirty="0"/>
              <a:t> based machines</a:t>
            </a:r>
          </a:p>
          <a:p>
            <a:r>
              <a:rPr lang="en-US" dirty="0"/>
              <a:t>MOG is designed for analysis of multiple RNA-seq datasets, but can be used with other datasets as well.</a:t>
            </a:r>
          </a:p>
          <a:p>
            <a:r>
              <a:rPr lang="en-US" dirty="0"/>
              <a:t>MOG is around 65,000 lines of code</a:t>
            </a:r>
          </a:p>
          <a:p>
            <a:r>
              <a:rPr lang="en-US" dirty="0"/>
              <a:t>MOG developers </a:t>
            </a:r>
          </a:p>
          <a:p>
            <a:pPr lvl="1"/>
            <a:r>
              <a:rPr lang="en-US" dirty="0"/>
              <a:t>Previous: Nick Ransom and </a:t>
            </a:r>
            <a:r>
              <a:rPr lang="en-US" dirty="0" err="1"/>
              <a:t>Manhoi</a:t>
            </a:r>
            <a:r>
              <a:rPr lang="en-US" dirty="0"/>
              <a:t> </a:t>
            </a:r>
            <a:r>
              <a:rPr lang="en-US" dirty="0" err="1"/>
              <a:t>Hur</a:t>
            </a:r>
            <a:endParaRPr lang="en-US" dirty="0"/>
          </a:p>
          <a:p>
            <a:pPr lvl="1"/>
            <a:r>
              <a:rPr lang="en-US" dirty="0"/>
              <a:t>Present: </a:t>
            </a:r>
            <a:r>
              <a:rPr lang="en-US" dirty="0" err="1"/>
              <a:t>Urminder</a:t>
            </a:r>
            <a:r>
              <a:rPr lang="en-US" dirty="0"/>
              <a:t> Singh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FD6812-FCDB-417F-9F4B-35417EB66F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3568" y="365125"/>
            <a:ext cx="1065402" cy="106540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604068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0CC2FC-D35F-4219-835D-30DBEF8ED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MetaOmGraph</a:t>
            </a:r>
            <a:r>
              <a:rPr lang="en-US" dirty="0"/>
              <a:t> for analysis of RNA-seq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4BC822-5173-4C91-AA01-278B7064CD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User can interactively visualize expression levels of hundreds of genes/transcripts</a:t>
            </a:r>
          </a:p>
          <a:p>
            <a:r>
              <a:rPr lang="en-US" dirty="0"/>
              <a:t>User can explore and analyze expression levels of hundreds of genes/transcripts under specific conditions</a:t>
            </a:r>
          </a:p>
          <a:p>
            <a:r>
              <a:rPr lang="en-US" dirty="0"/>
              <a:t>User can find association between genes /transcripts using</a:t>
            </a:r>
          </a:p>
          <a:p>
            <a:pPr lvl="1"/>
            <a:r>
              <a:rPr lang="en-US" dirty="0"/>
              <a:t>Pearson correlation</a:t>
            </a:r>
          </a:p>
          <a:p>
            <a:pPr lvl="1"/>
            <a:r>
              <a:rPr lang="en-US" dirty="0"/>
              <a:t>Spearman correlation</a:t>
            </a:r>
          </a:p>
          <a:p>
            <a:pPr lvl="1"/>
            <a:r>
              <a:rPr lang="en-US" dirty="0"/>
              <a:t>Mutual information</a:t>
            </a:r>
          </a:p>
          <a:p>
            <a:r>
              <a:rPr lang="en-US" dirty="0"/>
              <a:t>User can make statistical inference about associated genes/transcripts</a:t>
            </a:r>
          </a:p>
        </p:txBody>
      </p:sp>
    </p:spTree>
    <p:extLst>
      <p:ext uri="{BB962C8B-B14F-4D97-AF65-F5344CB8AC3E}">
        <p14:creationId xmlns:p14="http://schemas.microsoft.com/office/powerpoint/2010/main" val="41090121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26DAFAE-6216-420F-ACD4-E338FC7F97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9832" y="1751651"/>
            <a:ext cx="7001730" cy="46491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6234481-4F1D-47C9-BA00-4BBE9CC116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associations in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BD42C7-0238-48A7-BA98-717E351B4B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Statistical Association between</a:t>
            </a:r>
            <a:br>
              <a:rPr lang="en-US" dirty="0"/>
            </a:br>
            <a:r>
              <a:rPr lang="en-US" dirty="0"/>
              <a:t>any two variables tells how the </a:t>
            </a:r>
            <a:br>
              <a:rPr lang="en-US" dirty="0"/>
            </a:br>
            <a:r>
              <a:rPr lang="en-US" dirty="0"/>
              <a:t>variables are related</a:t>
            </a:r>
          </a:p>
          <a:p>
            <a:r>
              <a:rPr lang="en-US" dirty="0"/>
              <a:t>An association measure </a:t>
            </a:r>
            <a:br>
              <a:rPr lang="en-US" dirty="0"/>
            </a:br>
            <a:r>
              <a:rPr lang="en-US" dirty="0"/>
              <a:t>quantifies this “relatedness”</a:t>
            </a:r>
          </a:p>
          <a:p>
            <a:r>
              <a:rPr lang="en-US" dirty="0"/>
              <a:t>Association is not always </a:t>
            </a:r>
            <a:br>
              <a:rPr lang="en-US" dirty="0"/>
            </a:br>
            <a:r>
              <a:rPr lang="en-US" dirty="0"/>
              <a:t>causation</a:t>
            </a:r>
          </a:p>
          <a:p>
            <a:r>
              <a:rPr lang="en-US" dirty="0"/>
              <a:t>Must be careful in interpreting</a:t>
            </a:r>
            <a:br>
              <a:rPr lang="en-US" dirty="0"/>
            </a:br>
            <a:r>
              <a:rPr lang="en-US" dirty="0"/>
              <a:t>associations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2661C6-E27E-4480-87E7-9F6487BD72AC}"/>
              </a:ext>
            </a:extLst>
          </p:cNvPr>
          <p:cNvSpPr txBox="1"/>
          <p:nvPr/>
        </p:nvSpPr>
        <p:spPr>
          <a:xfrm>
            <a:off x="6308521" y="6311900"/>
            <a:ext cx="58135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Relationship between height and weight looks linear</a:t>
            </a:r>
            <a:br>
              <a:rPr lang="en-US" sz="1600" dirty="0"/>
            </a:br>
            <a:r>
              <a:rPr lang="en-US" sz="1600" dirty="0"/>
              <a:t>Ref: https://en.wikipedia.org/wiki/Ordinary_least_squares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361FC0-53F5-4982-8E8F-695E1335FC9B}"/>
              </a:ext>
            </a:extLst>
          </p:cNvPr>
          <p:cNvSpPr txBox="1"/>
          <p:nvPr/>
        </p:nvSpPr>
        <p:spPr>
          <a:xfrm>
            <a:off x="6756634" y="1406887"/>
            <a:ext cx="45971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Is there an association between height and weight?</a:t>
            </a:r>
          </a:p>
        </p:txBody>
      </p:sp>
    </p:spTree>
    <p:extLst>
      <p:ext uri="{BB962C8B-B14F-4D97-AF65-F5344CB8AC3E}">
        <p14:creationId xmlns:p14="http://schemas.microsoft.com/office/powerpoint/2010/main" val="24744169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234F8EA-A3C5-47C6-81B0-FB53442995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537" t="25722" r="38830" b="36884"/>
          <a:stretch/>
        </p:blipFill>
        <p:spPr>
          <a:xfrm>
            <a:off x="6096000" y="2030136"/>
            <a:ext cx="6096000" cy="371381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49874F-7FDA-4E78-9958-87758C113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Pearson correlation coefficient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280F2E-1232-4830-8F66-2FBD605FA5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790339" cy="4351338"/>
          </a:xfrm>
        </p:spPr>
        <p:txBody>
          <a:bodyPr>
            <a:normAutofit/>
          </a:bodyPr>
          <a:lstStyle/>
          <a:p>
            <a:r>
              <a:rPr lang="en-US" dirty="0"/>
              <a:t>Pearson correlation coefficient, </a:t>
            </a:r>
            <a:r>
              <a:rPr lang="en-US" i="1" dirty="0"/>
              <a:t>r, </a:t>
            </a:r>
            <a:br>
              <a:rPr lang="en-US" i="1" dirty="0"/>
            </a:br>
            <a:r>
              <a:rPr lang="en-US" dirty="0"/>
              <a:t>between two variables X and Y is a </a:t>
            </a:r>
            <a:br>
              <a:rPr lang="en-US" dirty="0"/>
            </a:br>
            <a:r>
              <a:rPr lang="en-US" dirty="0"/>
              <a:t>measure of the linear correlation </a:t>
            </a:r>
            <a:br>
              <a:rPr lang="en-US" dirty="0"/>
            </a:br>
            <a:r>
              <a:rPr lang="en-US" dirty="0"/>
              <a:t>between X and Y.</a:t>
            </a:r>
          </a:p>
          <a:p>
            <a:r>
              <a:rPr lang="en-US" i="1" dirty="0"/>
              <a:t>r</a:t>
            </a:r>
            <a:r>
              <a:rPr lang="en-US" dirty="0"/>
              <a:t> can have a value between [-1,1] </a:t>
            </a:r>
            <a:br>
              <a:rPr lang="en-US" dirty="0"/>
            </a:br>
            <a:r>
              <a:rPr lang="en-US" dirty="0"/>
              <a:t>where</a:t>
            </a:r>
          </a:p>
          <a:p>
            <a:pPr lvl="1"/>
            <a:r>
              <a:rPr lang="en-US" dirty="0"/>
              <a:t> 1 implies total positive linear correlation </a:t>
            </a:r>
          </a:p>
          <a:p>
            <a:pPr lvl="1"/>
            <a:r>
              <a:rPr lang="en-US" dirty="0"/>
              <a:t>0 is no linear correlation</a:t>
            </a:r>
          </a:p>
          <a:p>
            <a:pPr lvl="1"/>
            <a:r>
              <a:rPr lang="en-US" dirty="0"/>
              <a:t>−1 is total negative linear correlation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86836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BAD44-594B-419F-9501-6A4B2BBEA3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Pearson correlation coefficient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FA3CF2B-A41F-49DB-862D-D53D95D36B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5166" y="1573955"/>
            <a:ext cx="7881668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F2C9928-222F-4482-A424-765E2B68D62A}"/>
              </a:ext>
            </a:extLst>
          </p:cNvPr>
          <p:cNvSpPr txBox="1"/>
          <p:nvPr/>
        </p:nvSpPr>
        <p:spPr>
          <a:xfrm>
            <a:off x="2432003" y="5925293"/>
            <a:ext cx="78816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Examples of scatter diagrams with different values of Pearson correlation coefficient (ρ)</a:t>
            </a:r>
            <a:br>
              <a:rPr lang="en-US" sz="1600" dirty="0"/>
            </a:br>
            <a:r>
              <a:rPr lang="en-US" sz="1600" dirty="0"/>
              <a:t>Ref: https://en.wikipedia.org/wiki/Pearson_correlation_coefficient</a:t>
            </a:r>
          </a:p>
        </p:txBody>
      </p:sp>
    </p:spTree>
    <p:extLst>
      <p:ext uri="{BB962C8B-B14F-4D97-AF65-F5344CB8AC3E}">
        <p14:creationId xmlns:p14="http://schemas.microsoft.com/office/powerpoint/2010/main" val="28247307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4C8534B-91D7-4134-B0E9-65399BFB63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821" t="34111" r="32637" b="45817"/>
          <a:stretch/>
        </p:blipFill>
        <p:spPr>
          <a:xfrm>
            <a:off x="6095999" y="2004968"/>
            <a:ext cx="6096001" cy="24663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E26CD9E-B75E-458C-AB43-7ADC0D67FC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Spearman’s correlation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E479AF-AB19-4F86-8FC0-178135E16A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Spearman's rank correlation </a:t>
            </a:r>
            <a:br>
              <a:rPr lang="en-US" dirty="0"/>
            </a:br>
            <a:r>
              <a:rPr lang="en-US" dirty="0"/>
              <a:t>coefficient, </a:t>
            </a:r>
            <a:r>
              <a:rPr lang="en-US" i="1" dirty="0" err="1"/>
              <a:t>r</a:t>
            </a:r>
            <a:r>
              <a:rPr lang="en-US" i="1" baseline="-25000" dirty="0" err="1"/>
              <a:t>s</a:t>
            </a:r>
            <a:r>
              <a:rPr lang="en-US" dirty="0"/>
              <a:t>, is a nonparametric </a:t>
            </a:r>
            <a:br>
              <a:rPr lang="en-US" dirty="0"/>
            </a:br>
            <a:r>
              <a:rPr lang="en-US" dirty="0"/>
              <a:t>measure of rank correlation</a:t>
            </a:r>
          </a:p>
          <a:p>
            <a:r>
              <a:rPr lang="en-US" dirty="0"/>
              <a:t>It tells how well the relationship </a:t>
            </a:r>
            <a:br>
              <a:rPr lang="en-US" dirty="0"/>
            </a:br>
            <a:r>
              <a:rPr lang="en-US" dirty="0"/>
              <a:t>between two variables can be </a:t>
            </a:r>
            <a:br>
              <a:rPr lang="en-US" dirty="0"/>
            </a:br>
            <a:r>
              <a:rPr lang="en-US" dirty="0"/>
              <a:t>described using a monotonic function. </a:t>
            </a:r>
          </a:p>
          <a:p>
            <a:r>
              <a:rPr lang="en-US" dirty="0"/>
              <a:t>It is equal to the Pearson correlation between the rank values of those two variables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54FDD2-C455-4E98-949C-F7DB737284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821" t="34111" r="65464" b="56615"/>
          <a:stretch/>
        </p:blipFill>
        <p:spPr>
          <a:xfrm>
            <a:off x="6172898" y="1870031"/>
            <a:ext cx="3066546" cy="1301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4552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F5EDF-A5D3-4814-A6F1-5041F07316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Exploratory data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5A6202-72F3-4564-AF39-E8432310C3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Exploratory Data Analysis (EDA) is an approach to data analysis</a:t>
            </a:r>
          </a:p>
          <a:p>
            <a:r>
              <a:rPr lang="en-US" dirty="0"/>
              <a:t>Promoted by John Tukey to encourage statisticians to explore the data</a:t>
            </a:r>
          </a:p>
          <a:p>
            <a:r>
              <a:rPr lang="en-US" dirty="0"/>
              <a:t>Explore data in order to</a:t>
            </a:r>
          </a:p>
          <a:p>
            <a:pPr lvl="1"/>
            <a:r>
              <a:rPr lang="en-US" dirty="0"/>
              <a:t>Summarize various characteristics of the data</a:t>
            </a:r>
          </a:p>
          <a:p>
            <a:pPr lvl="1"/>
            <a:r>
              <a:rPr lang="en-US" dirty="0"/>
              <a:t>Uncover the hidden structure and patterns in data</a:t>
            </a:r>
          </a:p>
          <a:p>
            <a:pPr lvl="1"/>
            <a:r>
              <a:rPr lang="en-US" dirty="0"/>
              <a:t>Check assumptions for fitting a statistical model</a:t>
            </a:r>
          </a:p>
          <a:p>
            <a:pPr lvl="1"/>
            <a:r>
              <a:rPr lang="en-US" dirty="0"/>
              <a:t>Detect outliers in the dataset</a:t>
            </a:r>
          </a:p>
          <a:p>
            <a:pPr lvl="1"/>
            <a:r>
              <a:rPr lang="en-US" dirty="0"/>
              <a:t>Formulate hypothesis </a:t>
            </a:r>
          </a:p>
        </p:txBody>
      </p:sp>
    </p:spTree>
    <p:extLst>
      <p:ext uri="{BB962C8B-B14F-4D97-AF65-F5344CB8AC3E}">
        <p14:creationId xmlns:p14="http://schemas.microsoft.com/office/powerpoint/2010/main" val="14196419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6D4D18-64AA-4C4E-91F0-D639B283FA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Spearman’s correlation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374857F-8B7C-434A-AF6A-0048E60906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9959" y="1690688"/>
            <a:ext cx="3657600" cy="3467100"/>
          </a:xfr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B5465231-C686-4FCE-AE78-E860E704D3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67200" y="1695450"/>
            <a:ext cx="3652576" cy="3462338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2B486715-27AC-4135-B938-F57E2F47B25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044441" y="1695450"/>
            <a:ext cx="3657600" cy="34671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2C54D8D-6959-48B1-BD93-D47A59E25C87}"/>
              </a:ext>
            </a:extLst>
          </p:cNvPr>
          <p:cNvSpPr txBox="1"/>
          <p:nvPr/>
        </p:nvSpPr>
        <p:spPr>
          <a:xfrm>
            <a:off x="2484004" y="5594908"/>
            <a:ext cx="77589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Examples of scatter diagrams with different values of Spearman’s correlation coefficient</a:t>
            </a:r>
            <a:br>
              <a:rPr lang="en-US" sz="1600" dirty="0"/>
            </a:br>
            <a:r>
              <a:rPr lang="en-US" sz="1600" dirty="0"/>
              <a:t>Ref: https://en.wikipedia.org/wiki/Spearman%27s_rank_correlation_coefficient</a:t>
            </a:r>
          </a:p>
        </p:txBody>
      </p:sp>
    </p:spTree>
    <p:extLst>
      <p:ext uri="{BB962C8B-B14F-4D97-AF65-F5344CB8AC3E}">
        <p14:creationId xmlns:p14="http://schemas.microsoft.com/office/powerpoint/2010/main" val="9377856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166CE-0E0E-4F43-8C17-F5E1CCC85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Mutual 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12D6B7-261E-43F6-A479-F7B56276E8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Mutual information between two random variables </a:t>
            </a:r>
            <a:r>
              <a:rPr lang="en-US" i="1" dirty="0"/>
              <a:t>X </a:t>
            </a:r>
            <a:r>
              <a:rPr lang="en-US" dirty="0"/>
              <a:t>and </a:t>
            </a:r>
            <a:r>
              <a:rPr lang="en-US" i="1" dirty="0"/>
              <a:t>Y, I(X;Y),</a:t>
            </a:r>
            <a:r>
              <a:rPr lang="en-US" dirty="0"/>
              <a:t> is a  measure of the mutual dependence between the two variables</a:t>
            </a:r>
          </a:p>
          <a:p>
            <a:r>
              <a:rPr lang="en-US" dirty="0"/>
              <a:t>Quantifies the amount of information about one random variable, through the other random variable</a:t>
            </a:r>
          </a:p>
          <a:p>
            <a:r>
              <a:rPr lang="en-US" dirty="0"/>
              <a:t>Defined as: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Where </a:t>
            </a:r>
            <a:r>
              <a:rPr lang="en-US" i="1" dirty="0"/>
              <a:t>p(</a:t>
            </a:r>
            <a:r>
              <a:rPr lang="en-US" i="1" dirty="0" err="1"/>
              <a:t>x,y</a:t>
            </a:r>
            <a:r>
              <a:rPr lang="en-US" i="1" dirty="0"/>
              <a:t>) </a:t>
            </a:r>
            <a:r>
              <a:rPr lang="en-US" dirty="0"/>
              <a:t>is the joint probability distribution and </a:t>
            </a:r>
            <a:r>
              <a:rPr lang="en-US" i="1" dirty="0"/>
              <a:t>p(x)</a:t>
            </a:r>
            <a:r>
              <a:rPr lang="en-US" dirty="0"/>
              <a:t> and </a:t>
            </a:r>
            <a:r>
              <a:rPr lang="en-US" i="1" dirty="0"/>
              <a:t>p(y)</a:t>
            </a:r>
            <a:r>
              <a:rPr lang="en-US" dirty="0"/>
              <a:t> are marginal probability distributions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8BDA9A-B6E9-434D-84A4-FE1375AD4F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784" t="25721" r="55344" b="64830"/>
          <a:stretch/>
        </p:blipFill>
        <p:spPr>
          <a:xfrm>
            <a:off x="2969702" y="3520201"/>
            <a:ext cx="5561901" cy="1100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2501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CA5831-8EFF-431C-BB98-58ED5FAA2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Mutual information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16C2E07-2186-4350-A9D3-40420AB345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81" r="27186" b="52115"/>
          <a:stretch/>
        </p:blipFill>
        <p:spPr>
          <a:xfrm>
            <a:off x="3733101" y="1690688"/>
            <a:ext cx="4160939" cy="399030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847396E-E32B-42F4-9A94-412164CD300B}"/>
              </a:ext>
            </a:extLst>
          </p:cNvPr>
          <p:cNvSpPr txBox="1"/>
          <p:nvPr/>
        </p:nvSpPr>
        <p:spPr>
          <a:xfrm>
            <a:off x="2097248" y="5680990"/>
            <a:ext cx="94627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Dataset with very high mutual information value. Pearson correlation value is close to zero.</a:t>
            </a:r>
          </a:p>
          <a:p>
            <a:r>
              <a:rPr lang="en-US" sz="1600" dirty="0"/>
              <a:t>Ref: Daub, Carsten O., et al. "Estimating mutual information using B-spline functions–an improved similarity measure for </a:t>
            </a:r>
            <a:r>
              <a:rPr lang="en-US" sz="1600" dirty="0" err="1"/>
              <a:t>analysing</a:t>
            </a:r>
            <a:r>
              <a:rPr lang="en-US" sz="1600" dirty="0"/>
              <a:t> gene expression data." </a:t>
            </a:r>
            <a:r>
              <a:rPr lang="en-US" sz="1600" i="1" dirty="0"/>
              <a:t>BMC bioinformatics</a:t>
            </a:r>
            <a:r>
              <a:rPr lang="en-US" sz="1600" dirty="0"/>
              <a:t> 5.1 (2004): 118.</a:t>
            </a:r>
          </a:p>
        </p:txBody>
      </p:sp>
    </p:spTree>
    <p:extLst>
      <p:ext uri="{BB962C8B-B14F-4D97-AF65-F5344CB8AC3E}">
        <p14:creationId xmlns:p14="http://schemas.microsoft.com/office/powerpoint/2010/main" val="21707635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DE571C-9874-480E-93C8-6682E5F945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Association vs causation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D7BB40B-D845-47D8-9551-3E4C377CE3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503" y="2277586"/>
            <a:ext cx="5624993" cy="365624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40D54E3-328D-4E31-A563-68B9EE7EE0F5}"/>
              </a:ext>
            </a:extLst>
          </p:cNvPr>
          <p:cNvSpPr txBox="1"/>
          <p:nvPr/>
        </p:nvSpPr>
        <p:spPr>
          <a:xfrm>
            <a:off x="2080470" y="6086276"/>
            <a:ext cx="94627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Ref: Johnson, Stephen R. "The trouble with QSAR (or how I learned to stop worrying and embrace fallacy)." </a:t>
            </a:r>
            <a:r>
              <a:rPr lang="en-US" sz="1600" i="1" dirty="0"/>
              <a:t>Journal of Chemical Information and Modeling</a:t>
            </a:r>
            <a:r>
              <a:rPr lang="en-US" sz="1600" dirty="0"/>
              <a:t> 48.1 (2008): 25-26.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324EC0-D1DF-4719-A8BC-204CDF36FF0E}"/>
              </a:ext>
            </a:extLst>
          </p:cNvPr>
          <p:cNvSpPr txBox="1"/>
          <p:nvPr/>
        </p:nvSpPr>
        <p:spPr>
          <a:xfrm>
            <a:off x="4110607" y="1832032"/>
            <a:ext cx="4345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Is there an association? Is there causation?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2CAD7AC-D289-4CED-BA0E-66CF9119F1D6}"/>
              </a:ext>
            </a:extLst>
          </p:cNvPr>
          <p:cNvSpPr/>
          <p:nvPr/>
        </p:nvSpPr>
        <p:spPr>
          <a:xfrm>
            <a:off x="7701094" y="2424418"/>
            <a:ext cx="973123" cy="268448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6925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EF3157-67DD-47D2-9290-F8CB127960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MOG workshop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C84F2D-0331-49EB-B9A7-A2E162ACC7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2711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C539D-EBC1-4C61-A0B2-7834B6CF2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 for exploratory data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81FD73-FB0D-40D5-8B8D-FD52BE8750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Most techniques used in EDA are graphical and a few are quantitative</a:t>
            </a:r>
          </a:p>
          <a:p>
            <a:r>
              <a:rPr lang="en-US" dirty="0"/>
              <a:t>Quantitative</a:t>
            </a:r>
          </a:p>
          <a:p>
            <a:pPr lvl="1"/>
            <a:r>
              <a:rPr lang="en-US" dirty="0"/>
              <a:t>Median polish, Trimean, Ordination etc.</a:t>
            </a:r>
          </a:p>
          <a:p>
            <a:r>
              <a:rPr lang="en-US" dirty="0"/>
              <a:t>Graphical</a:t>
            </a:r>
          </a:p>
          <a:p>
            <a:pPr lvl="1"/>
            <a:r>
              <a:rPr lang="en-US" dirty="0"/>
              <a:t>Scatter plots, Box plot, Histograms, Parallel coordinates, Heat maps etc.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CC9547-3CA2-4854-AB7C-7BB48E0C6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03" y="4239418"/>
            <a:ext cx="2910840" cy="17146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934A54B-2E66-42A5-B7E8-7C6AE2A4AA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9904" y="4239418"/>
            <a:ext cx="2910841" cy="17146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D8C4417-8CED-4DAA-91CA-FC599D1C4E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0296" y="4239419"/>
            <a:ext cx="2910841" cy="17146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BF5278C-431B-4FF7-B8D0-C9C8F32BF6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2098" y="4239419"/>
            <a:ext cx="2910842" cy="17146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31FCD8B-6510-457D-B444-B905955F7B97}"/>
              </a:ext>
            </a:extLst>
          </p:cNvPr>
          <p:cNvSpPr txBox="1"/>
          <p:nvPr/>
        </p:nvSpPr>
        <p:spPr>
          <a:xfrm>
            <a:off x="914400" y="6004123"/>
            <a:ext cx="10819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A Box plot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282DC76-641F-4C62-9030-34C83F19E0F8}"/>
              </a:ext>
            </a:extLst>
          </p:cNvPr>
          <p:cNvSpPr txBox="1"/>
          <p:nvPr/>
        </p:nvSpPr>
        <p:spPr>
          <a:xfrm>
            <a:off x="4024366" y="6004123"/>
            <a:ext cx="12143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A Histogram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D120C4B-B364-4A0B-B54D-718F93CFCF52}"/>
              </a:ext>
            </a:extLst>
          </p:cNvPr>
          <p:cNvSpPr txBox="1"/>
          <p:nvPr/>
        </p:nvSpPr>
        <p:spPr>
          <a:xfrm>
            <a:off x="6937787" y="5998495"/>
            <a:ext cx="13358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A Scatterplot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55DCCBC-0399-456B-9659-CEE1F72F69E0}"/>
              </a:ext>
            </a:extLst>
          </p:cNvPr>
          <p:cNvSpPr txBox="1"/>
          <p:nvPr/>
        </p:nvSpPr>
        <p:spPr>
          <a:xfrm>
            <a:off x="9972682" y="6007686"/>
            <a:ext cx="13358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A Heatmap</a:t>
            </a:r>
          </a:p>
        </p:txBody>
      </p:sp>
    </p:spTree>
    <p:extLst>
      <p:ext uri="{BB962C8B-B14F-4D97-AF65-F5344CB8AC3E}">
        <p14:creationId xmlns:p14="http://schemas.microsoft.com/office/powerpoint/2010/main" val="27550853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65564B6-BB78-4AD5-AA00-6825DDF37A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537" t="10652" r="16399" b="10716"/>
          <a:stretch/>
        </p:blipFill>
        <p:spPr>
          <a:xfrm>
            <a:off x="4219663" y="1378467"/>
            <a:ext cx="7972338" cy="526095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D6DC5D6-4A6A-48D7-A3F7-F135BF803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visualization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375158-6445-4107-B198-7E5EF30CCE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Communicate data by </a:t>
            </a:r>
            <a:br>
              <a:rPr lang="en-US" dirty="0"/>
            </a:br>
            <a:r>
              <a:rPr lang="en-US" dirty="0"/>
              <a:t>encoding it as  visual </a:t>
            </a:r>
            <a:br>
              <a:rPr lang="en-US" dirty="0"/>
            </a:br>
            <a:r>
              <a:rPr lang="en-US" dirty="0"/>
              <a:t>objects</a:t>
            </a:r>
          </a:p>
          <a:p>
            <a:r>
              <a:rPr lang="en-US" dirty="0"/>
              <a:t>Goal is to convey the </a:t>
            </a:r>
            <a:br>
              <a:rPr lang="en-US" dirty="0"/>
            </a:br>
            <a:r>
              <a:rPr lang="en-US" dirty="0"/>
              <a:t>idea efficiently and </a:t>
            </a:r>
            <a:br>
              <a:rPr lang="en-US" dirty="0"/>
            </a:br>
            <a:r>
              <a:rPr lang="en-US" dirty="0"/>
              <a:t>effectively</a:t>
            </a:r>
          </a:p>
          <a:p>
            <a:r>
              <a:rPr lang="en-US" dirty="0"/>
              <a:t>Earliest example of </a:t>
            </a:r>
            <a:br>
              <a:rPr lang="en-US" dirty="0"/>
            </a:br>
            <a:r>
              <a:rPr lang="en-US" dirty="0"/>
              <a:t>data visualization dates</a:t>
            </a:r>
            <a:br>
              <a:rPr lang="en-US" dirty="0"/>
            </a:br>
            <a:r>
              <a:rPr lang="en-US" dirty="0"/>
              <a:t>back to 2</a:t>
            </a:r>
            <a:r>
              <a:rPr lang="en-US" baseline="30000" dirty="0"/>
              <a:t>nd</a:t>
            </a:r>
            <a:r>
              <a:rPr lang="en-US" dirty="0"/>
              <a:t> century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D75216-1C37-4E03-85F5-F8D00E344AA6}"/>
              </a:ext>
            </a:extLst>
          </p:cNvPr>
          <p:cNvSpPr txBox="1"/>
          <p:nvPr/>
        </p:nvSpPr>
        <p:spPr>
          <a:xfrm>
            <a:off x="3036815" y="6587512"/>
            <a:ext cx="95075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Ref: Few, Stephen, and Perceptual Edge. "Data visualization: past, present, and future." </a:t>
            </a:r>
            <a:r>
              <a:rPr lang="en-US" sz="1400" i="1" dirty="0"/>
              <a:t>IBM Cognos Innovation Center</a:t>
            </a:r>
            <a:r>
              <a:rPr lang="en-US" sz="1400" dirty="0"/>
              <a:t> (2007).</a:t>
            </a:r>
          </a:p>
        </p:txBody>
      </p:sp>
    </p:spTree>
    <p:extLst>
      <p:ext uri="{BB962C8B-B14F-4D97-AF65-F5344CB8AC3E}">
        <p14:creationId xmlns:p14="http://schemas.microsoft.com/office/powerpoint/2010/main" val="32926064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CBE5C-8BE4-4E0A-BC27-BCA5A8AA5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visualization history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6874F4-013F-4E8E-B349-F4A2DB22EC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825625"/>
            <a:ext cx="5257800" cy="4351338"/>
          </a:xfrm>
        </p:spPr>
        <p:txBody>
          <a:bodyPr>
            <a:normAutofit fontScale="70000" lnSpcReduction="20000"/>
          </a:bodyPr>
          <a:lstStyle/>
          <a:p>
            <a:r>
              <a:rPr lang="en-US" b="1" dirty="0"/>
              <a:t>The earliest visualization arose in geometric diagrams of celestial bodies and maps.</a:t>
            </a:r>
          </a:p>
          <a:p>
            <a:r>
              <a:rPr lang="en-US" dirty="0"/>
              <a:t>Descartes invented the graph in 17</a:t>
            </a:r>
            <a:r>
              <a:rPr lang="en-US" baseline="30000" dirty="0"/>
              <a:t>th</a:t>
            </a:r>
            <a:r>
              <a:rPr lang="en-US" dirty="0"/>
              <a:t> century.</a:t>
            </a:r>
          </a:p>
          <a:p>
            <a:r>
              <a:rPr lang="en-US" dirty="0"/>
              <a:t>Early beginnings of statistical theory and data collection in 18</a:t>
            </a:r>
            <a:r>
              <a:rPr lang="en-US" baseline="30000" dirty="0"/>
              <a:t>th</a:t>
            </a:r>
            <a:r>
              <a:rPr lang="en-US" dirty="0"/>
              <a:t> century</a:t>
            </a:r>
          </a:p>
          <a:p>
            <a:r>
              <a:rPr lang="en-US" dirty="0"/>
              <a:t>Rapid growth in statistical graphics. bar and pie charts, histograms, line graphs, contour plots, scatter plots were invented in 19</a:t>
            </a:r>
            <a:r>
              <a:rPr lang="en-US" baseline="30000" dirty="0"/>
              <a:t>th</a:t>
            </a:r>
            <a:r>
              <a:rPr lang="en-US" dirty="0"/>
              <a:t> century.</a:t>
            </a:r>
          </a:p>
          <a:p>
            <a:r>
              <a:rPr lang="en-US" dirty="0"/>
              <a:t>In 1950 John W. Tukey published The Future of Data Analysis</a:t>
            </a:r>
          </a:p>
          <a:p>
            <a:r>
              <a:rPr lang="en-US" dirty="0"/>
              <a:t>In 1960, the possibility to construct new graphics with computers</a:t>
            </a:r>
          </a:p>
          <a:p>
            <a:r>
              <a:rPr lang="en-US" dirty="0"/>
              <a:t>Presently, we have high-dimensional data to visualize. Challenging to have dynamic and interactive visualizations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EF4A90-D777-4913-A247-A4A036A03F22}"/>
              </a:ext>
            </a:extLst>
          </p:cNvPr>
          <p:cNvSpPr txBox="1"/>
          <p:nvPr/>
        </p:nvSpPr>
        <p:spPr>
          <a:xfrm>
            <a:off x="461394" y="6188731"/>
            <a:ext cx="56346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10</a:t>
            </a:r>
            <a:r>
              <a:rPr lang="en-US" sz="1600" baseline="30000" dirty="0"/>
              <a:t>th</a:t>
            </a:r>
            <a:r>
              <a:rPr lang="en-US" sz="1600" dirty="0"/>
              <a:t> century table</a:t>
            </a:r>
            <a:br>
              <a:rPr lang="en-US" sz="1600" dirty="0"/>
            </a:br>
            <a:r>
              <a:rPr lang="en-US" sz="1600" dirty="0"/>
              <a:t>Ref: https://commons.wikimedia.org/wiki/Medieval_diagram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3AC6D21-E97E-4A95-8039-9DE3F98E04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868" y="1413713"/>
            <a:ext cx="3573860" cy="476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4217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CBE5C-8BE4-4E0A-BC27-BCA5A8AA5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visualization history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6874F4-013F-4E8E-B349-F4A2DB22EC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825625"/>
            <a:ext cx="5257800" cy="4351338"/>
          </a:xfrm>
        </p:spPr>
        <p:txBody>
          <a:bodyPr>
            <a:normAutofit fontScale="70000" lnSpcReduction="20000"/>
          </a:bodyPr>
          <a:lstStyle/>
          <a:p>
            <a:r>
              <a:rPr lang="en-US" b="1" dirty="0"/>
              <a:t>The earliest visualization arose in geometric diagrams of celestial bodies and maps.</a:t>
            </a:r>
          </a:p>
          <a:p>
            <a:r>
              <a:rPr lang="en-US" dirty="0"/>
              <a:t>Descartes invented the graph in 17</a:t>
            </a:r>
            <a:r>
              <a:rPr lang="en-US" baseline="30000" dirty="0"/>
              <a:t>th</a:t>
            </a:r>
            <a:r>
              <a:rPr lang="en-US" dirty="0"/>
              <a:t> century.</a:t>
            </a:r>
          </a:p>
          <a:p>
            <a:r>
              <a:rPr lang="en-US" dirty="0"/>
              <a:t>Early beginnings of statistical theory and data collection in 18</a:t>
            </a:r>
            <a:r>
              <a:rPr lang="en-US" baseline="30000" dirty="0"/>
              <a:t>th</a:t>
            </a:r>
            <a:r>
              <a:rPr lang="en-US" dirty="0"/>
              <a:t> century</a:t>
            </a:r>
          </a:p>
          <a:p>
            <a:r>
              <a:rPr lang="en-US" dirty="0"/>
              <a:t>Rapid growth in statistical graphics. bar and pie charts, histograms, line graphs, contour plots, scatter plots were invented in 19</a:t>
            </a:r>
            <a:r>
              <a:rPr lang="en-US" baseline="30000" dirty="0"/>
              <a:t>th</a:t>
            </a:r>
            <a:r>
              <a:rPr lang="en-US" dirty="0"/>
              <a:t> century.</a:t>
            </a:r>
          </a:p>
          <a:p>
            <a:r>
              <a:rPr lang="en-US" dirty="0"/>
              <a:t>In 1950 John W. Tukey published The Future of Data Analysis</a:t>
            </a:r>
          </a:p>
          <a:p>
            <a:r>
              <a:rPr lang="en-US" dirty="0"/>
              <a:t>In 1960, the possibility to construct new graphics with computers</a:t>
            </a:r>
          </a:p>
          <a:p>
            <a:r>
              <a:rPr lang="en-US" dirty="0"/>
              <a:t>Presently, we have high-dimensional data to visualize. Challenging to have dynamic and interactive visualizations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DDA978-631F-44F8-95FC-B0CB4F94B6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468" t="28564" r="26652" b="24943"/>
          <a:stretch/>
        </p:blipFill>
        <p:spPr>
          <a:xfrm>
            <a:off x="838200" y="1825624"/>
            <a:ext cx="5262852" cy="359366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AEF4A90-D777-4913-A247-A4A036A03F22}"/>
              </a:ext>
            </a:extLst>
          </p:cNvPr>
          <p:cNvSpPr txBox="1"/>
          <p:nvPr/>
        </p:nvSpPr>
        <p:spPr>
          <a:xfrm>
            <a:off x="687897" y="5419287"/>
            <a:ext cx="54081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Ref: Friendly, Michael. "A brief history of data visualization." </a:t>
            </a:r>
            <a:r>
              <a:rPr lang="en-US" sz="1600" i="1" dirty="0"/>
              <a:t>Handbook of data visualization</a:t>
            </a:r>
            <a:r>
              <a:rPr lang="en-US" sz="1600" dirty="0"/>
              <a:t>. Springer, Berlin, Heidelberg, 2008. 15-56.</a:t>
            </a:r>
          </a:p>
        </p:txBody>
      </p:sp>
    </p:spTree>
    <p:extLst>
      <p:ext uri="{BB962C8B-B14F-4D97-AF65-F5344CB8AC3E}">
        <p14:creationId xmlns:p14="http://schemas.microsoft.com/office/powerpoint/2010/main" val="32156373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CBE5C-8BE4-4E0A-BC27-BCA5A8AA5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visualization history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6874F4-013F-4E8E-B349-F4A2DB22EC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825625"/>
            <a:ext cx="5257800" cy="4351338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The earliest visualization arose in geometric diagrams of celestial bodies and maps.</a:t>
            </a:r>
          </a:p>
          <a:p>
            <a:r>
              <a:rPr lang="en-US" b="1" dirty="0"/>
              <a:t>Descartes invented the graph in 17</a:t>
            </a:r>
            <a:r>
              <a:rPr lang="en-US" b="1" baseline="30000" dirty="0"/>
              <a:t>th</a:t>
            </a:r>
            <a:r>
              <a:rPr lang="en-US" b="1" dirty="0"/>
              <a:t> century.</a:t>
            </a:r>
          </a:p>
          <a:p>
            <a:r>
              <a:rPr lang="en-US" dirty="0"/>
              <a:t>Early beginnings of statistical theory and data collection in 18</a:t>
            </a:r>
            <a:r>
              <a:rPr lang="en-US" baseline="30000" dirty="0"/>
              <a:t>th</a:t>
            </a:r>
            <a:r>
              <a:rPr lang="en-US" dirty="0"/>
              <a:t> century</a:t>
            </a:r>
          </a:p>
          <a:p>
            <a:r>
              <a:rPr lang="en-US" dirty="0"/>
              <a:t>Rapid growth in statistical graphics. bar and pie charts, histograms, line graphs, contour plots, scatter plots were invented in 19</a:t>
            </a:r>
            <a:r>
              <a:rPr lang="en-US" baseline="30000" dirty="0"/>
              <a:t>th</a:t>
            </a:r>
            <a:r>
              <a:rPr lang="en-US" dirty="0"/>
              <a:t> century.</a:t>
            </a:r>
          </a:p>
          <a:p>
            <a:r>
              <a:rPr lang="en-US" dirty="0"/>
              <a:t>In 1950 John W. Tukey published The Future of Data Analysis</a:t>
            </a:r>
          </a:p>
          <a:p>
            <a:r>
              <a:rPr lang="en-US" dirty="0"/>
              <a:t>In 1960, the possibility to construct new graphics with computers</a:t>
            </a:r>
          </a:p>
          <a:p>
            <a:r>
              <a:rPr lang="en-US" dirty="0"/>
              <a:t>Presently, we have high-dimensional data to visualize. Challenging to have dynamic and interactive visualizations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EF4A90-D777-4913-A247-A4A036A03F22}"/>
              </a:ext>
            </a:extLst>
          </p:cNvPr>
          <p:cNvSpPr txBox="1"/>
          <p:nvPr/>
        </p:nvSpPr>
        <p:spPr>
          <a:xfrm>
            <a:off x="718570" y="5419672"/>
            <a:ext cx="50159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René Descartes was a French philosopher, mathematician, and scientist.</a:t>
            </a:r>
            <a:br>
              <a:rPr lang="en-US" sz="1600" dirty="0"/>
            </a:br>
            <a:r>
              <a:rPr lang="en-US" sz="1600" dirty="0"/>
              <a:t>Ref: https://en.wikipedia.org/wiki/Ren%C3%A9_Descartes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C7DF219-4294-41BF-9E75-153EB14CE4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0686" y="1825625"/>
            <a:ext cx="2829012" cy="345911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082259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CBE5C-8BE4-4E0A-BC27-BCA5A8AA5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visualization history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6874F4-013F-4E8E-B349-F4A2DB22EC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825625"/>
            <a:ext cx="5257800" cy="4351338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The earliest visualization arose in geometric diagrams of celestial bodies and maps.</a:t>
            </a:r>
          </a:p>
          <a:p>
            <a:r>
              <a:rPr lang="en-US" dirty="0"/>
              <a:t>Descartes invented the graph in 17</a:t>
            </a:r>
            <a:r>
              <a:rPr lang="en-US" baseline="30000" dirty="0"/>
              <a:t>th</a:t>
            </a:r>
            <a:r>
              <a:rPr lang="en-US" dirty="0"/>
              <a:t> century.</a:t>
            </a:r>
          </a:p>
          <a:p>
            <a:r>
              <a:rPr lang="en-US" b="1" dirty="0"/>
              <a:t>Early beginnings of statistical theory and data collection in 18</a:t>
            </a:r>
            <a:r>
              <a:rPr lang="en-US" b="1" baseline="30000" dirty="0"/>
              <a:t>th</a:t>
            </a:r>
            <a:r>
              <a:rPr lang="en-US" b="1" dirty="0"/>
              <a:t> century</a:t>
            </a:r>
          </a:p>
          <a:p>
            <a:r>
              <a:rPr lang="en-US" dirty="0"/>
              <a:t>Rapid growth in statistical graphics. bar and pie charts, histograms, line graphs, contour plots, scatter plots were invented in 19</a:t>
            </a:r>
            <a:r>
              <a:rPr lang="en-US" baseline="30000" dirty="0"/>
              <a:t>th</a:t>
            </a:r>
            <a:r>
              <a:rPr lang="en-US" dirty="0"/>
              <a:t> century.</a:t>
            </a:r>
          </a:p>
          <a:p>
            <a:r>
              <a:rPr lang="en-US" dirty="0"/>
              <a:t>In 1950 John W. Tukey published The Future of Data Analysis</a:t>
            </a:r>
          </a:p>
          <a:p>
            <a:r>
              <a:rPr lang="en-US" dirty="0"/>
              <a:t>In 1960, the possibility to construct new graphics with computers</a:t>
            </a:r>
          </a:p>
          <a:p>
            <a:r>
              <a:rPr lang="en-US" dirty="0"/>
              <a:t>Presently, we have high-dimensional data to visualize. Challenging to have dynamic and interactive visualizations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E065933-48D5-42F8-81F3-49A4B60CE9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9409" y="1690688"/>
            <a:ext cx="3021217" cy="323985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992001F-BDE3-4AB5-9614-A6B9BDBD9F9E}"/>
              </a:ext>
            </a:extLst>
          </p:cNvPr>
          <p:cNvSpPr txBox="1"/>
          <p:nvPr/>
        </p:nvSpPr>
        <p:spPr>
          <a:xfrm>
            <a:off x="243281" y="5065712"/>
            <a:ext cx="575274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Thomas Bayes was an English statistician, philosopher. Bayes’ theorem is named after Reverend Thomas Bayes, who first provided an equation that allows new evidence to update beliefs in his </a:t>
            </a:r>
            <a:r>
              <a:rPr lang="en-US" sz="1600" i="1" dirty="0"/>
              <a:t>An Essay towards solving a Problem in the Doctrine of Chances </a:t>
            </a:r>
            <a:br>
              <a:rPr lang="en-US" sz="1600" i="1" dirty="0"/>
            </a:br>
            <a:r>
              <a:rPr lang="en-US" sz="1600" dirty="0"/>
              <a:t>Ref: https://en.wikipedia.org/wiki/Thomas_Bayes</a:t>
            </a:r>
            <a:endParaRPr lang="en-US" sz="1600" i="1" dirty="0"/>
          </a:p>
        </p:txBody>
      </p:sp>
    </p:spTree>
    <p:extLst>
      <p:ext uri="{BB962C8B-B14F-4D97-AF65-F5344CB8AC3E}">
        <p14:creationId xmlns:p14="http://schemas.microsoft.com/office/powerpoint/2010/main" val="28808271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CBE5C-8BE4-4E0A-BC27-BCA5A8AA5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visualization history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6874F4-013F-4E8E-B349-F4A2DB22EC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825625"/>
            <a:ext cx="5257800" cy="4351338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The earliest visualization arose in geometric diagrams of celestial bodies and maps.</a:t>
            </a:r>
          </a:p>
          <a:p>
            <a:r>
              <a:rPr lang="en-US" dirty="0"/>
              <a:t>Descartes invented the graph in 17</a:t>
            </a:r>
            <a:r>
              <a:rPr lang="en-US" baseline="30000" dirty="0"/>
              <a:t>th</a:t>
            </a:r>
            <a:r>
              <a:rPr lang="en-US" dirty="0"/>
              <a:t> century.</a:t>
            </a:r>
          </a:p>
          <a:p>
            <a:r>
              <a:rPr lang="en-US" dirty="0"/>
              <a:t>Early beginnings of statistical theory and data collection in 18</a:t>
            </a:r>
            <a:r>
              <a:rPr lang="en-US" baseline="30000" dirty="0"/>
              <a:t>th</a:t>
            </a:r>
            <a:r>
              <a:rPr lang="en-US" dirty="0"/>
              <a:t> century</a:t>
            </a:r>
          </a:p>
          <a:p>
            <a:r>
              <a:rPr lang="en-US" b="1" dirty="0"/>
              <a:t>Rapid growth in statistical graphics. bar and pie charts, histograms, line graphs, contour plots, scatter plots were invented in 19</a:t>
            </a:r>
            <a:r>
              <a:rPr lang="en-US" b="1" baseline="30000" dirty="0"/>
              <a:t>th</a:t>
            </a:r>
            <a:r>
              <a:rPr lang="en-US" b="1" dirty="0"/>
              <a:t> century.</a:t>
            </a:r>
          </a:p>
          <a:p>
            <a:r>
              <a:rPr lang="en-US" dirty="0"/>
              <a:t>In 1950 John W. Tukey published The Future of Data Analysis</a:t>
            </a:r>
          </a:p>
          <a:p>
            <a:r>
              <a:rPr lang="en-US" dirty="0"/>
              <a:t>In 1960, the possibility to construct new graphics with computers</a:t>
            </a:r>
          </a:p>
          <a:p>
            <a:r>
              <a:rPr lang="en-US" dirty="0"/>
              <a:t>Presently, we have high-dimensional data to visualize. Challenging to have dynamic and interactive visualizations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3B40C1-3C56-4B77-8DA4-F1228AC0E6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330" t="24626" r="26996" b="32692"/>
          <a:stretch/>
        </p:blipFill>
        <p:spPr>
          <a:xfrm>
            <a:off x="327171" y="1690687"/>
            <a:ext cx="5669559" cy="357405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340A6C1-62E1-4878-B988-5E3E115FE676}"/>
              </a:ext>
            </a:extLst>
          </p:cNvPr>
          <p:cNvSpPr txBox="1"/>
          <p:nvPr/>
        </p:nvSpPr>
        <p:spPr>
          <a:xfrm>
            <a:off x="327172" y="5264744"/>
            <a:ext cx="56695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Ref: Friendly, Michael. "A brief history of data visualization." </a:t>
            </a:r>
            <a:r>
              <a:rPr lang="en-US" sz="1600" i="1" dirty="0"/>
              <a:t>Handbook of data visualization</a:t>
            </a:r>
            <a:r>
              <a:rPr lang="en-US" sz="1600" dirty="0"/>
              <a:t>. Springer, Berlin, Heidelberg, 2008. 15-56.</a:t>
            </a:r>
          </a:p>
        </p:txBody>
      </p:sp>
    </p:spTree>
    <p:extLst>
      <p:ext uri="{BB962C8B-B14F-4D97-AF65-F5344CB8AC3E}">
        <p14:creationId xmlns:p14="http://schemas.microsoft.com/office/powerpoint/2010/main" val="28916053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585</TotalTime>
  <Words>1601</Words>
  <Application>Microsoft Office PowerPoint</Application>
  <PresentationFormat>Widescreen</PresentationFormat>
  <Paragraphs>192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Arial</vt:lpstr>
      <vt:lpstr>Calibri</vt:lpstr>
      <vt:lpstr>Futura</vt:lpstr>
      <vt:lpstr>Garamond</vt:lpstr>
      <vt:lpstr>Office Theme</vt:lpstr>
      <vt:lpstr>Exploratory data analysis of RNA-seq data with MetaOmGraph</vt:lpstr>
      <vt:lpstr>Exploratory data analysis</vt:lpstr>
      <vt:lpstr>Tools for exploratory data analysis</vt:lpstr>
      <vt:lpstr>Data visualization</vt:lpstr>
      <vt:lpstr>Data visualization history</vt:lpstr>
      <vt:lpstr>Data visualization history</vt:lpstr>
      <vt:lpstr>Data visualization history</vt:lpstr>
      <vt:lpstr>Data visualization history</vt:lpstr>
      <vt:lpstr>Data visualization history</vt:lpstr>
      <vt:lpstr>Data visualization history</vt:lpstr>
      <vt:lpstr>Data visualization history</vt:lpstr>
      <vt:lpstr>Data visualization history</vt:lpstr>
      <vt:lpstr>Data visualization history</vt:lpstr>
      <vt:lpstr>MetaOmGraph</vt:lpstr>
      <vt:lpstr>MetaOmGraph for analysis of RNA-seq</vt:lpstr>
      <vt:lpstr>Finding associations in data</vt:lpstr>
      <vt:lpstr>Pearson correlation coefficient</vt:lpstr>
      <vt:lpstr>Pearson correlation coefficient</vt:lpstr>
      <vt:lpstr>Spearman’s correlation</vt:lpstr>
      <vt:lpstr>Spearman’s correlation</vt:lpstr>
      <vt:lpstr>Mutual information</vt:lpstr>
      <vt:lpstr>Mutual information</vt:lpstr>
      <vt:lpstr>Association vs causation</vt:lpstr>
      <vt:lpstr>MOG workshop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Exploratory data analysis with MetaOmGraph</dc:title>
  <dc:creator>mrbai</dc:creator>
  <cp:lastModifiedBy> </cp:lastModifiedBy>
  <cp:revision>54</cp:revision>
  <dcterms:created xsi:type="dcterms:W3CDTF">2018-09-30T04:01:38Z</dcterms:created>
  <dcterms:modified xsi:type="dcterms:W3CDTF">2018-10-03T05:45:14Z</dcterms:modified>
</cp:coreProperties>
</file>